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4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203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A2F07ECC-8C18-4FDC-8D43-EF22D1AB43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578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5121" y="2164194"/>
            <a:ext cx="5917679" cy="883367"/>
          </a:xfrm>
        </p:spPr>
        <p:txBody>
          <a:bodyPr anchor="t"/>
          <a:lstStyle>
            <a:lvl1pPr algn="l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5121" y="3100980"/>
            <a:ext cx="5917679" cy="861420"/>
          </a:xfrm>
        </p:spPr>
        <p:txBody>
          <a:bodyPr anchor="t"/>
          <a:lstStyle>
            <a:lvl1pPr marL="0" indent="0" algn="l">
              <a:buNone/>
              <a:defRPr cap="none" baseline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00385" y="1828799"/>
            <a:ext cx="990599" cy="228659"/>
          </a:xfrm>
        </p:spPr>
        <p:txBody>
          <a:bodyPr anchor="t" anchorCtr="0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6209" y="3264406"/>
            <a:ext cx="3859795" cy="2286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5279" y="292609"/>
            <a:ext cx="628813" cy="767687"/>
          </a:xfrm>
          <a:prstGeom prst="rect">
            <a:avLst/>
          </a:prstGeom>
        </p:spPr>
        <p:txBody>
          <a:bodyPr/>
          <a:lstStyle>
            <a:lvl1pPr>
              <a:defRPr sz="2800" b="0" i="0" baseline="0">
                <a:latin typeface="+mj-lt"/>
              </a:defRPr>
            </a:lvl1pPr>
          </a:lstStyle>
          <a:p>
            <a:fld id="{1CBDE967-7D49-4BBD-A5BD-927253B0D4E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6" name="Picture 15" descr="dotCMS Site Editor | url: / - Mozilla Firefox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8276" r="55000" b="54699"/>
          <a:stretch/>
        </p:blipFill>
        <p:spPr>
          <a:xfrm>
            <a:off x="5403912" y="3827442"/>
            <a:ext cx="3130488" cy="248280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993429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EF8E49F8-5C48-4DEB-84EE-05EBBFBA87C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075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Rectangle 13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0"/>
            <a:ext cx="6422004" cy="165311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509006"/>
            <a:ext cx="6422003" cy="2515873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EF8E49F8-5C48-4DEB-84EE-05EBBFBA87C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676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6" name="Freeform 35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0" name="TextBox 9"/>
          <p:cNvSpPr txBox="1"/>
          <p:nvPr/>
        </p:nvSpPr>
        <p:spPr>
          <a:xfrm>
            <a:off x="644721" y="654263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27454" y="2900539"/>
            <a:ext cx="538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9" y="914401"/>
            <a:ext cx="6160385" cy="289487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87279" y="3814473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EF8E49F8-5C48-4DEB-84EE-05EBBFBA87C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675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1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399"/>
            <a:ext cx="6422004" cy="209550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EF8E49F8-5C48-4DEB-84EE-05EBBFBA87C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690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884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884" y="2489199"/>
            <a:ext cx="231098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8884" y="3147164"/>
            <a:ext cx="2310988" cy="287771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9201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4"/>
            <a:ext cx="232675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39" cy="28883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EF8E49F8-5C48-4DEB-84EE-05EBBFBA87C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270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36973"/>
            <a:ext cx="6423592" cy="699992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39" y="4188546"/>
            <a:ext cx="2314064" cy="64901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8" y="4837558"/>
            <a:ext cx="2309280" cy="118732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7" y="4188546"/>
            <a:ext cx="233090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9200"/>
            <a:ext cx="2025182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7" y="4846509"/>
            <a:ext cx="2330904" cy="11783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84814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5" y="2489200"/>
            <a:ext cx="201883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6510"/>
            <a:ext cx="2299492" cy="118902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EF8E49F8-5C48-4DEB-84EE-05EBBFBA87C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624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1" y="2489200"/>
            <a:ext cx="6343201" cy="35306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F713781F-68B2-4626-B80F-06C208BBF94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763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235" y="1447799"/>
            <a:ext cx="4435439" cy="45719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7DCA10D-5B24-4E9F-BC48-D62A74DD037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350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564" y="925605"/>
            <a:ext cx="6374634" cy="711359"/>
          </a:xfrm>
        </p:spPr>
        <p:txBody>
          <a:bodyPr anchor="ctr"/>
          <a:lstStyle>
            <a:lvl1pPr algn="ctr">
              <a:defRPr>
                <a:latin typeface="Trebuchet MS" panose="020B0603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8DFFF9CD-3907-4062-B2F4-A9C0F11E72F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077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36E0689-5D3D-4AC0-800C-0899DD8D1D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259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544CB00-41F1-4262-A760-6B14AEB2997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267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490"/>
            <a:ext cx="3636978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79" cy="277131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15FBE53-9A69-4EA2-AB01-535B7D47FAD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08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FB365A65-A516-4F9C-8AA6-411CB09CFB3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08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1B5B9E8A-30A5-47F6-AE1A-CB265036DBE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060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97437"/>
            <a:ext cx="271258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086844"/>
            <a:ext cx="2712590" cy="292541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9AF5C0E-63E2-4D3F-A2BB-4D69CA1BFB1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398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362190"/>
            <a:ext cx="2987087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591" y="3088562"/>
            <a:ext cx="3001938" cy="24486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C7126F12-BC70-4006-AF51-0555667059B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02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1854142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3564" y="925605"/>
            <a:ext cx="6346078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7144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 descr="dotCMS Site Editor | url: / - Mozilla Firefox"/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8276" r="55000" b="54699"/>
          <a:stretch/>
        </p:blipFill>
        <p:spPr>
          <a:xfrm>
            <a:off x="6647525" y="381310"/>
            <a:ext cx="2209800" cy="17526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73867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bg2"/>
          </a:solidFill>
          <a:latin typeface="Trebuchet MS" panose="020B0603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b="0" i="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God’s Eternal Plan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Lesson 2 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dirty="0" smtClean="0"/>
              <a:t>No. 4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66441" y="2286000"/>
            <a:ext cx="7286959" cy="35306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People’s sins separate them from God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Genesis </a:t>
            </a:r>
            <a:r>
              <a:rPr lang="en-US" sz="3200" dirty="0" smtClean="0">
                <a:solidFill>
                  <a:schemeClr val="tx1"/>
                </a:solidFill>
              </a:rPr>
              <a:t>3:22-24—Adam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and </a:t>
            </a:r>
            <a:r>
              <a:rPr lang="en-US" sz="3200" dirty="0" smtClean="0">
                <a:solidFill>
                  <a:schemeClr val="tx1"/>
                </a:solidFill>
              </a:rPr>
              <a:t>Eve must </a:t>
            </a:r>
            <a:r>
              <a:rPr lang="en-US" sz="3200" dirty="0" smtClean="0">
                <a:solidFill>
                  <a:schemeClr val="tx1"/>
                </a:solidFill>
              </a:rPr>
              <a:t>leave the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Garden </a:t>
            </a:r>
            <a:r>
              <a:rPr lang="en-US" sz="3200" dirty="0" smtClean="0">
                <a:solidFill>
                  <a:schemeClr val="tx1"/>
                </a:solidFill>
              </a:rPr>
              <a:t>of Eden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Isaiah 59:2—your sins </a:t>
            </a:r>
            <a:r>
              <a:rPr lang="en-US" sz="3200" dirty="0" smtClean="0">
                <a:solidFill>
                  <a:schemeClr val="tx1"/>
                </a:solidFill>
              </a:rPr>
              <a:t>have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separated </a:t>
            </a:r>
            <a:r>
              <a:rPr lang="en-US" sz="3200" dirty="0" smtClean="0">
                <a:solidFill>
                  <a:schemeClr val="tx1"/>
                </a:solidFill>
              </a:rPr>
              <a:t>you from </a:t>
            </a:r>
            <a:r>
              <a:rPr lang="en-US" sz="3200" dirty="0" smtClean="0">
                <a:solidFill>
                  <a:schemeClr val="tx1"/>
                </a:solidFill>
              </a:rPr>
              <a:t>God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12292" name="Picture 4" descr="GP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198" y="2895600"/>
            <a:ext cx="1524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dirty="0" smtClean="0"/>
              <a:t>No. 4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66441" y="2489200"/>
            <a:ext cx="7058359" cy="3530600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God is holy.  He cannot have sinners in fellowship with Him.  Our sins take us away from God.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Romans 6:23—the wages of sin is death—separation from God.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So now we are separated and sad.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dirty="0" smtClean="0"/>
              <a:t>No. 5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5801" y="2489200"/>
            <a:ext cx="7696200" cy="35306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Will God punish us or forgive us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Ezekiel </a:t>
            </a:r>
            <a:r>
              <a:rPr lang="en-US" sz="3200" dirty="0" smtClean="0">
                <a:solidFill>
                  <a:schemeClr val="tx1"/>
                </a:solidFill>
              </a:rPr>
              <a:t>18:20—the soul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that </a:t>
            </a:r>
            <a:r>
              <a:rPr lang="en-US" sz="3200" dirty="0" smtClean="0">
                <a:solidFill>
                  <a:schemeClr val="tx1"/>
                </a:solidFill>
              </a:rPr>
              <a:t>sins </a:t>
            </a:r>
            <a:r>
              <a:rPr lang="en-US" sz="3200" dirty="0" smtClean="0">
                <a:solidFill>
                  <a:schemeClr val="tx1"/>
                </a:solidFill>
              </a:rPr>
              <a:t>will die — God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will </a:t>
            </a:r>
            <a:r>
              <a:rPr lang="en-US" sz="3200" dirty="0" smtClean="0">
                <a:solidFill>
                  <a:schemeClr val="tx1"/>
                </a:solidFill>
              </a:rPr>
              <a:t>punish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2 Peter 3:9—God does </a:t>
            </a:r>
            <a:r>
              <a:rPr lang="en-US" sz="3200" dirty="0" smtClean="0">
                <a:solidFill>
                  <a:schemeClr val="tx1"/>
                </a:solidFill>
              </a:rPr>
              <a:t>not </a:t>
            </a:r>
            <a:r>
              <a:rPr lang="en-US" sz="3200" dirty="0" smtClean="0">
                <a:solidFill>
                  <a:schemeClr val="tx1"/>
                </a:solidFill>
              </a:rPr>
              <a:t>want </a:t>
            </a:r>
            <a:r>
              <a:rPr lang="en-US" sz="3200" dirty="0" smtClean="0">
                <a:solidFill>
                  <a:schemeClr val="tx1"/>
                </a:solidFill>
              </a:rPr>
              <a:t>an to </a:t>
            </a:r>
            <a:r>
              <a:rPr lang="en-US" sz="3200" dirty="0" smtClean="0">
                <a:solidFill>
                  <a:schemeClr val="tx1"/>
                </a:solidFill>
              </a:rPr>
              <a:t>perish </a:t>
            </a:r>
            <a:r>
              <a:rPr lang="en-US" sz="3200" dirty="0" smtClean="0">
                <a:solidFill>
                  <a:schemeClr val="tx1"/>
                </a:solidFill>
              </a:rPr>
              <a:t>but </a:t>
            </a:r>
            <a:r>
              <a:rPr lang="en-US" sz="3200" dirty="0" smtClean="0">
                <a:solidFill>
                  <a:schemeClr val="tx1"/>
                </a:solidFill>
              </a:rPr>
              <a:t>wants all to repent.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14340" name="Picture 4" descr="GP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120" y="3352800"/>
            <a:ext cx="241415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dirty="0" smtClean="0"/>
              <a:t>No. 5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866441" y="2489200"/>
            <a:ext cx="7210759" cy="3530600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God’s justice requires that He must punish us.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God’s mercy and love lead Him to want to forgive us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 smtClean="0">
              <a:solidFill>
                <a:schemeClr val="tx1"/>
              </a:solidFill>
            </a:endParaRPr>
          </a:p>
          <a:p>
            <a:pPr marL="0" indent="0" algn="ctr" eaLnBrk="1" hangingPunct="1">
              <a:buNone/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What will God do?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dirty="0" smtClean="0"/>
              <a:t>No. 6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2743200"/>
            <a:ext cx="6343201" cy="35306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8000" dirty="0" smtClean="0">
                <a:solidFill>
                  <a:schemeClr val="tx1"/>
                </a:solidFill>
              </a:rPr>
              <a:t>GOOD </a:t>
            </a:r>
            <a:r>
              <a:rPr lang="en-US" sz="8000" dirty="0" smtClean="0">
                <a:solidFill>
                  <a:schemeClr val="tx1"/>
                </a:solidFill>
              </a:rPr>
              <a:t>NEWS!!!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dirty="0" smtClean="0"/>
              <a:t>No. 6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866441" y="2489200"/>
            <a:ext cx="7058359" cy="3835400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By Christ’s death God punishes our sins, so we can be forgiven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John 3:16—God so </a:t>
            </a:r>
            <a:r>
              <a:rPr lang="en-US" sz="3200" dirty="0" smtClean="0">
                <a:solidFill>
                  <a:schemeClr val="tx1"/>
                </a:solidFill>
              </a:rPr>
              <a:t>loved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us </a:t>
            </a:r>
            <a:r>
              <a:rPr lang="en-US" sz="3200" dirty="0" smtClean="0">
                <a:solidFill>
                  <a:schemeClr val="tx1"/>
                </a:solidFill>
              </a:rPr>
              <a:t>that He gave His son 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so </a:t>
            </a:r>
            <a:r>
              <a:rPr lang="en-US" sz="3200" dirty="0" smtClean="0">
                <a:solidFill>
                  <a:schemeClr val="tx1"/>
                </a:solidFill>
              </a:rPr>
              <a:t>whoever believes in 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Him </a:t>
            </a:r>
            <a:r>
              <a:rPr lang="en-US" sz="3200" dirty="0" smtClean="0">
                <a:solidFill>
                  <a:schemeClr val="tx1"/>
                </a:solidFill>
              </a:rPr>
              <a:t>can have eternal life.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17412" name="Picture 4" descr="GP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442" y="3581400"/>
            <a:ext cx="167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dirty="0" smtClean="0"/>
              <a:t>No. 6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866441" y="2489200"/>
            <a:ext cx="6905959" cy="3530600"/>
          </a:xfrm>
        </p:spPr>
        <p:txBody>
          <a:bodyPr>
            <a:no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Isaiah 53:6—by His stripes we are healed.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2 Corinthians 5:21—God made him who had no sin to be sin for us, so that in him we might become the righteousness of God.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dirty="0" smtClean="0"/>
              <a:t>No. 6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866441" y="2489200"/>
            <a:ext cx="6905959" cy="3530600"/>
          </a:xfrm>
        </p:spPr>
        <p:txBody>
          <a:bodyPr>
            <a:normAutofit fontScale="92500"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en-US" sz="3500" dirty="0" smtClean="0">
                <a:solidFill>
                  <a:schemeClr val="tx1"/>
                </a:solidFill>
              </a:rPr>
              <a:t>In Christ, God found a way both to punish our sins and then to forgive our sins.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en-US" sz="3500" dirty="0" smtClean="0">
                <a:solidFill>
                  <a:schemeClr val="tx1"/>
                </a:solidFill>
              </a:rPr>
              <a:t>From the beginning, God had this plan which He was unfolding from the time of Eve’s sin.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en-US" sz="36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dirty="0" smtClean="0"/>
              <a:t>No. 6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863564" y="2667000"/>
            <a:ext cx="7134559" cy="3530600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On Pentecost, Peter could announce for the first time that God could now offer us forgiveness because Christ had paid the penalty for our sins.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dirty="0" smtClean="0"/>
              <a:t>No. 7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866441" y="2489200"/>
            <a:ext cx="7439359" cy="3530600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People can choose to accept Jesus.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John 3:16—that </a:t>
            </a:r>
            <a:r>
              <a:rPr lang="en-US" sz="3600" dirty="0" smtClean="0">
                <a:solidFill>
                  <a:schemeClr val="tx1"/>
                </a:solidFill>
              </a:rPr>
              <a:t>whoever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believes </a:t>
            </a:r>
            <a:r>
              <a:rPr lang="en-US" sz="3600" dirty="0" smtClean="0">
                <a:solidFill>
                  <a:schemeClr val="tx1"/>
                </a:solidFill>
              </a:rPr>
              <a:t>in him </a:t>
            </a:r>
            <a:r>
              <a:rPr lang="en-US" sz="3600" dirty="0" smtClean="0">
                <a:solidFill>
                  <a:schemeClr val="tx1"/>
                </a:solidFill>
              </a:rPr>
              <a:t>might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not </a:t>
            </a:r>
            <a:r>
              <a:rPr lang="en-US" sz="3600" dirty="0" smtClean="0">
                <a:solidFill>
                  <a:schemeClr val="tx1"/>
                </a:solidFill>
              </a:rPr>
              <a:t>perish but </a:t>
            </a:r>
            <a:r>
              <a:rPr lang="en-US" sz="3600" dirty="0" smtClean="0">
                <a:solidFill>
                  <a:schemeClr val="tx1"/>
                </a:solidFill>
              </a:rPr>
              <a:t>have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eternal </a:t>
            </a:r>
            <a:r>
              <a:rPr lang="en-US" sz="3600" dirty="0" smtClean="0">
                <a:solidFill>
                  <a:schemeClr val="tx1"/>
                </a:solidFill>
              </a:rPr>
              <a:t>life.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We must </a:t>
            </a:r>
            <a:r>
              <a:rPr lang="en-US" sz="3600" u="sng" dirty="0" smtClean="0">
                <a:solidFill>
                  <a:schemeClr val="tx1"/>
                </a:solidFill>
              </a:rPr>
              <a:t>choose</a:t>
            </a:r>
            <a:r>
              <a:rPr lang="en-US" sz="3600" dirty="0" smtClean="0">
                <a:solidFill>
                  <a:schemeClr val="tx1"/>
                </a:solidFill>
              </a:rPr>
              <a:t> to come to Jesus.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3600" dirty="0" smtClean="0">
              <a:solidFill>
                <a:srgbClr val="FFFF00"/>
              </a:solidFill>
            </a:endParaRPr>
          </a:p>
        </p:txBody>
      </p:sp>
      <p:pic>
        <p:nvPicPr>
          <p:cNvPr id="21508" name="Picture 4" descr="GP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187700"/>
            <a:ext cx="1676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dirty="0" smtClean="0"/>
              <a:t>God’s Eternal Plan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209800"/>
            <a:ext cx="7696200" cy="35306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66 Books</a:t>
            </a:r>
          </a:p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Written over a period of 1500 years</a:t>
            </a:r>
          </a:p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Written by 40 different authors</a:t>
            </a:r>
          </a:p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All fit together to tell one </a:t>
            </a:r>
            <a:r>
              <a:rPr lang="en-US" sz="3200" dirty="0" smtClean="0">
                <a:solidFill>
                  <a:schemeClr val="tx1"/>
                </a:solidFill>
              </a:rPr>
              <a:t>story —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from creation to </a:t>
            </a:r>
            <a:r>
              <a:rPr lang="en-US" sz="3200" dirty="0" smtClean="0">
                <a:solidFill>
                  <a:schemeClr val="tx1"/>
                </a:solidFill>
              </a:rPr>
              <a:t>eternity —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God’s saving love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dirty="0" smtClean="0"/>
              <a:t>No. 7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866441" y="2489200"/>
            <a:ext cx="7210759" cy="35306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We are still creatures of choice.  God does not violate the nature He gave us by forcing Jesus on us. 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sz="320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Romans 10:9—we must believe and must confess our faith in Jesus as the resurrected Lord to be saved.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en-US" sz="3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dirty="0" smtClean="0"/>
              <a:t>No. 8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866441" y="2489200"/>
            <a:ext cx="7896559" cy="35306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Each must demonstrate his/her faith by obedience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James 2:24—justified by 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deeds </a:t>
            </a:r>
            <a:r>
              <a:rPr lang="en-US" sz="3200" dirty="0" smtClean="0">
                <a:solidFill>
                  <a:schemeClr val="tx1"/>
                </a:solidFill>
              </a:rPr>
              <a:t>not by faith alone.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Acts 2:38—repent and </a:t>
            </a:r>
            <a:r>
              <a:rPr lang="en-US" sz="3200" dirty="0" smtClean="0">
                <a:solidFill>
                  <a:schemeClr val="tx1"/>
                </a:solidFill>
              </a:rPr>
              <a:t>be baptized </a:t>
            </a:r>
            <a:r>
              <a:rPr lang="en-US" sz="3200" dirty="0" smtClean="0">
                <a:solidFill>
                  <a:schemeClr val="tx1"/>
                </a:solidFill>
              </a:rPr>
              <a:t>for </a:t>
            </a:r>
            <a:r>
              <a:rPr lang="en-US" sz="3200" dirty="0" smtClean="0">
                <a:solidFill>
                  <a:schemeClr val="tx1"/>
                </a:solidFill>
              </a:rPr>
              <a:t>forgiveness of </a:t>
            </a:r>
            <a:r>
              <a:rPr lang="en-US" sz="3200" dirty="0" smtClean="0">
                <a:solidFill>
                  <a:schemeClr val="tx1"/>
                </a:solidFill>
              </a:rPr>
              <a:t>your sins.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23556" name="Picture 4" descr="GP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05200"/>
            <a:ext cx="20574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dirty="0" smtClean="0"/>
              <a:t>No. 8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66441" y="2743200"/>
            <a:ext cx="6905959" cy="3276600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While faith is essential, we must show that faith by repenting of our sins and being baptized for the forgiveness of our sins.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dirty="0" smtClean="0"/>
              <a:t>No. 9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866441" y="2489200"/>
            <a:ext cx="7667959" cy="35306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People are forgiven of sins and restored to fellowship with God</a:t>
            </a:r>
            <a:r>
              <a:rPr lang="en-US" sz="3200" dirty="0" smtClean="0">
                <a:solidFill>
                  <a:schemeClr val="tx2"/>
                </a:solidFill>
              </a:rPr>
              <a:t>.</a:t>
            </a:r>
            <a:br>
              <a:rPr lang="en-US" sz="3200" dirty="0" smtClean="0">
                <a:solidFill>
                  <a:schemeClr val="tx2"/>
                </a:solidFill>
              </a:rPr>
            </a:br>
            <a:endParaRPr lang="en-US" sz="3200" dirty="0" smtClean="0">
              <a:solidFill>
                <a:schemeClr val="tx2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Acts 2:38—repent and be </a:t>
            </a:r>
            <a:r>
              <a:rPr lang="en-US" sz="3200" dirty="0" smtClean="0">
                <a:solidFill>
                  <a:schemeClr val="tx2"/>
                </a:solidFill>
              </a:rPr>
              <a:t/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sz="3200" dirty="0" smtClean="0">
                <a:solidFill>
                  <a:schemeClr val="tx2"/>
                </a:solidFill>
              </a:rPr>
              <a:t>baptized </a:t>
            </a:r>
            <a:r>
              <a:rPr lang="en-US" sz="3200" dirty="0" smtClean="0">
                <a:solidFill>
                  <a:schemeClr val="tx2"/>
                </a:solidFill>
              </a:rPr>
              <a:t>for </a:t>
            </a:r>
            <a:r>
              <a:rPr lang="en-US" sz="3200" dirty="0" smtClean="0">
                <a:solidFill>
                  <a:schemeClr val="tx2"/>
                </a:solidFill>
              </a:rPr>
              <a:t>forgiveness</a:t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sz="3200" dirty="0" smtClean="0">
                <a:solidFill>
                  <a:schemeClr val="tx2"/>
                </a:solidFill>
              </a:rPr>
              <a:t>of </a:t>
            </a:r>
            <a:r>
              <a:rPr lang="en-US" sz="3200" dirty="0" smtClean="0">
                <a:solidFill>
                  <a:schemeClr val="tx2"/>
                </a:solidFill>
              </a:rPr>
              <a:t>your sins.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Acts 22:16—be baptized </a:t>
            </a:r>
            <a:r>
              <a:rPr lang="en-US" sz="3200" dirty="0" smtClean="0">
                <a:solidFill>
                  <a:schemeClr val="tx2"/>
                </a:solidFill>
              </a:rPr>
              <a:t/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sz="3200" dirty="0" smtClean="0">
                <a:solidFill>
                  <a:schemeClr val="tx2"/>
                </a:solidFill>
              </a:rPr>
              <a:t>and wash </a:t>
            </a:r>
            <a:r>
              <a:rPr lang="en-US" sz="3200" dirty="0" smtClean="0">
                <a:solidFill>
                  <a:schemeClr val="tx2"/>
                </a:solidFill>
              </a:rPr>
              <a:t>away your sins.</a:t>
            </a:r>
          </a:p>
        </p:txBody>
      </p:sp>
      <p:pic>
        <p:nvPicPr>
          <p:cNvPr id="25604" name="Picture 4" descr="GP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998" y="3124200"/>
            <a:ext cx="1676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dirty="0" smtClean="0"/>
              <a:t>No. 9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66441" y="2489200"/>
            <a:ext cx="7439359" cy="3530600"/>
          </a:xfrm>
        </p:spPr>
        <p:txBody>
          <a:bodyPr>
            <a:no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Romans 6:4—be buried with him in baptism and be raised to walk in a new life.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Our fellowship with God which was broken by sin is restored when our sins are taken away by faith and obedience to God.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dirty="0" smtClean="0"/>
              <a:t>No. 9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863564" y="2590800"/>
            <a:ext cx="7667959" cy="3530600"/>
          </a:xfrm>
        </p:spPr>
        <p:txBody>
          <a:bodyPr>
            <a:no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Ephesians 2:8-9—This is “salvation by grace through faith,” a faith demonstrated by obedience.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Romans 5:9-10—we were God’s enemies but we have been reconciled to Him through Christ’s death.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dirty="0" smtClean="0"/>
              <a:t>No. 10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90800"/>
            <a:ext cx="8153400" cy="37338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All saved by faith and obedience are added to Christ’s church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Galatians 3:27—We </a:t>
            </a:r>
            <a:r>
              <a:rPr lang="en-US" sz="3200" dirty="0" smtClean="0">
                <a:solidFill>
                  <a:schemeClr val="tx1"/>
                </a:solidFill>
              </a:rPr>
              <a:t>are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baptized </a:t>
            </a:r>
            <a:r>
              <a:rPr lang="en-US" sz="3200" dirty="0" smtClean="0">
                <a:solidFill>
                  <a:schemeClr val="tx1"/>
                </a:solidFill>
              </a:rPr>
              <a:t>into Christ.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Acts 2:47—God added 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daily </a:t>
            </a:r>
            <a:r>
              <a:rPr lang="en-US" sz="3200" dirty="0" smtClean="0">
                <a:solidFill>
                  <a:schemeClr val="tx1"/>
                </a:solidFill>
              </a:rPr>
              <a:t>those being saved.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28676" name="Picture 4" descr="GP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44" r="-240" b="80196"/>
          <a:stretch>
            <a:fillRect/>
          </a:stretch>
        </p:blipFill>
        <p:spPr bwMode="auto">
          <a:xfrm>
            <a:off x="5715000" y="3577936"/>
            <a:ext cx="2362200" cy="2438400"/>
          </a:xfrm>
          <a:prstGeom prst="teardrop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dirty="0" smtClean="0"/>
              <a:t>No. 10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866441" y="2489200"/>
            <a:ext cx="7058359" cy="3530600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Ephesians 5:23—Christ is the head of the church, his body, of which he is the savior.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1 Corinthians 1:10—There should be no divisions among those in Christ’s church.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We are all together in Him.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dirty="0" smtClean="0"/>
              <a:t>God’s Eternal Plan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866441" y="2489200"/>
            <a:ext cx="7134559" cy="3530600"/>
          </a:xfrm>
        </p:spPr>
        <p:txBody>
          <a:bodyPr>
            <a:no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Before God created the world and human beings, He planned how he would save us if we sinned.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The gospel—the good news—is that God has now executed His plan so those separated by sin can be reconciled to God.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dirty="0" smtClean="0"/>
              <a:t>God’s Eternal Plan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866441" y="2489200"/>
            <a:ext cx="7515559" cy="3530600"/>
          </a:xfrm>
        </p:spPr>
        <p:txBody>
          <a:bodyPr>
            <a:no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2 Corinthians 5:19-20—”He has committed to us the message of reconciliation.  We are therefore Christ’s ambassadors, as though God were making his appeal through us.”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dirty="0" smtClean="0"/>
              <a:t>God’s Eternal Plan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09601" y="2489200"/>
            <a:ext cx="7848600" cy="37592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Ten Steps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Each step with a picture, a statement and a verse or two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Write and draw as we go through these steps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4000" dirty="0" smtClean="0">
                <a:solidFill>
                  <a:srgbClr val="FFFF00"/>
                </a:solidFill>
              </a:rPr>
              <a:t>Early Christians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667000"/>
            <a:ext cx="6343201" cy="3530600"/>
          </a:xfrm>
        </p:spPr>
        <p:txBody>
          <a:bodyPr>
            <a:noAutofit/>
          </a:bodyPr>
          <a:lstStyle/>
          <a:p>
            <a:pPr marL="571500" indent="-571500">
              <a:buSzPct val="100000"/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Let </a:t>
            </a:r>
            <a:r>
              <a:rPr lang="en-US" sz="3200" dirty="0" smtClean="0">
                <a:solidFill>
                  <a:schemeClr val="tx1"/>
                </a:solidFill>
              </a:rPr>
              <a:t>their lives shine.</a:t>
            </a:r>
          </a:p>
          <a:p>
            <a:pPr marL="571500" indent="-571500">
              <a:buSzPct val="100000"/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Served </a:t>
            </a:r>
            <a:r>
              <a:rPr lang="en-US" sz="3200" dirty="0" smtClean="0">
                <a:solidFill>
                  <a:schemeClr val="tx1"/>
                </a:solidFill>
              </a:rPr>
              <a:t>others.</a:t>
            </a:r>
          </a:p>
          <a:p>
            <a:pPr marL="571500" indent="-571500">
              <a:buSzPct val="100000"/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Were </a:t>
            </a:r>
            <a:r>
              <a:rPr lang="en-US" sz="3200" dirty="0" smtClean="0">
                <a:solidFill>
                  <a:schemeClr val="tx1"/>
                </a:solidFill>
              </a:rPr>
              <a:t>courageous.</a:t>
            </a:r>
          </a:p>
          <a:p>
            <a:pPr marL="571500" indent="-571500">
              <a:buSzPct val="100000"/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Shared with everyone.</a:t>
            </a:r>
          </a:p>
          <a:p>
            <a:pPr marL="571500" indent="-571500">
              <a:buSzPct val="100000"/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Shared everywhere</a:t>
            </a:r>
          </a:p>
          <a:p>
            <a:pPr marL="571500" indent="-571500">
              <a:buSzPct val="100000"/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Gave a clear message.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dirty="0" smtClean="0"/>
              <a:t>No</a:t>
            </a:r>
            <a:r>
              <a:rPr lang="en-US" sz="4000" dirty="0" smtClean="0"/>
              <a:t>. </a:t>
            </a:r>
            <a:r>
              <a:rPr lang="en-US" sz="4000" dirty="0" smtClean="0"/>
              <a:t>1</a:t>
            </a:r>
            <a:endParaRPr lang="en-US" sz="40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866441" y="2489200"/>
            <a:ext cx="7515559" cy="35306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God and people are in </a:t>
            </a:r>
            <a:r>
              <a:rPr lang="en-US" sz="3200" dirty="0" smtClean="0">
                <a:solidFill>
                  <a:schemeClr val="tx1"/>
                </a:solidFill>
              </a:rPr>
              <a:t>fellowship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Genesis </a:t>
            </a:r>
            <a:r>
              <a:rPr lang="en-US" sz="3200" dirty="0" smtClean="0">
                <a:solidFill>
                  <a:schemeClr val="tx1"/>
                </a:solidFill>
              </a:rPr>
              <a:t>3:8--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Walked with</a:t>
            </a:r>
            <a:r>
              <a:rPr lang="en-US" sz="3200" dirty="0" smtClean="0">
                <a:solidFill>
                  <a:schemeClr val="tx1"/>
                </a:solidFill>
              </a:rPr>
              <a:t>	God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Tree </a:t>
            </a:r>
            <a:r>
              <a:rPr lang="en-US" sz="3200" dirty="0" smtClean="0">
                <a:solidFill>
                  <a:schemeClr val="tx1"/>
                </a:solidFill>
              </a:rPr>
              <a:t>of Life </a:t>
            </a:r>
          </a:p>
        </p:txBody>
      </p:sp>
      <p:pic>
        <p:nvPicPr>
          <p:cNvPr id="6148" name="Picture 4" descr="GP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00400"/>
            <a:ext cx="152400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dirty="0" smtClean="0"/>
              <a:t>No. 1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66441" y="2489200"/>
            <a:ext cx="6753559" cy="35306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Adam and Eve were living in fellowship with God.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And each of us began in that same way.  When we were born, we were born living in fellowship with God.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dirty="0" smtClean="0"/>
              <a:t>No. 2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66441" y="2489200"/>
            <a:ext cx="7591759" cy="3530600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150000"/>
              </a:lnSpc>
              <a:buNone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God gave people the power to choose.</a:t>
            </a: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Genesis 1:27—in </a:t>
            </a:r>
            <a:r>
              <a:rPr lang="en-US" sz="3200" dirty="0" smtClean="0">
                <a:solidFill>
                  <a:schemeClr val="tx1"/>
                </a:solidFill>
              </a:rPr>
              <a:t>God’s image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Genesis 2:15-17– </a:t>
            </a:r>
            <a:r>
              <a:rPr lang="en-US" sz="3200" dirty="0" smtClean="0">
                <a:solidFill>
                  <a:schemeClr val="tx1"/>
                </a:solidFill>
              </a:rPr>
              <a:t>to eat or</a:t>
            </a: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not </a:t>
            </a:r>
            <a:r>
              <a:rPr lang="en-US" sz="3200" dirty="0" smtClean="0">
                <a:solidFill>
                  <a:schemeClr val="tx1"/>
                </a:solidFill>
              </a:rPr>
              <a:t>to eat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8196" name="Picture 4" descr="GP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76600"/>
            <a:ext cx="1600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dirty="0" smtClean="0"/>
              <a:t>No. 2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63564" y="2590800"/>
            <a:ext cx="7210759" cy="3530600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Adam and Eve could choose to obey God or to disobey Him.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Each of us has the same </a:t>
            </a:r>
            <a:r>
              <a:rPr lang="en-US" sz="3200" dirty="0" smtClean="0">
                <a:solidFill>
                  <a:schemeClr val="tx1"/>
                </a:solidFill>
              </a:rPr>
              <a:t>choice —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914400" lvl="2" indent="-342900">
              <a:buFont typeface="Wingdings" panose="05000000000000000000" pitchFamily="2" charset="2"/>
              <a:buChar char="ü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to </a:t>
            </a:r>
            <a:r>
              <a:rPr lang="en-US" sz="3200" dirty="0" smtClean="0">
                <a:solidFill>
                  <a:schemeClr val="tx1"/>
                </a:solidFill>
              </a:rPr>
              <a:t>obey or not to </a:t>
            </a:r>
            <a:r>
              <a:rPr lang="en-US" sz="3200" dirty="0" smtClean="0">
                <a:solidFill>
                  <a:schemeClr val="tx1"/>
                </a:solidFill>
              </a:rPr>
              <a:t>obey</a:t>
            </a:r>
          </a:p>
          <a:p>
            <a:pPr marL="914400" lvl="2" indent="-342900">
              <a:buFont typeface="Wingdings" panose="05000000000000000000" pitchFamily="2" charset="2"/>
              <a:buChar char="ü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to </a:t>
            </a:r>
            <a:r>
              <a:rPr lang="en-US" sz="3200" dirty="0" smtClean="0">
                <a:solidFill>
                  <a:schemeClr val="tx1"/>
                </a:solidFill>
              </a:rPr>
              <a:t>sin or not to sin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dirty="0" smtClean="0"/>
              <a:t>No. 3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866441" y="2489200"/>
            <a:ext cx="7363159" cy="35306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People chose to sin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Genesis </a:t>
            </a:r>
            <a:r>
              <a:rPr lang="en-US" sz="3200" dirty="0" smtClean="0">
                <a:solidFill>
                  <a:schemeClr val="tx1"/>
                </a:solidFill>
              </a:rPr>
              <a:t>3:4-7—Eve and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Adam </a:t>
            </a:r>
            <a:r>
              <a:rPr lang="en-US" sz="3200" dirty="0" smtClean="0">
                <a:solidFill>
                  <a:schemeClr val="tx1"/>
                </a:solidFill>
              </a:rPr>
              <a:t>at the fruit</a:t>
            </a: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Romans 3:23—all </a:t>
            </a:r>
            <a:r>
              <a:rPr lang="en-US" sz="3200" dirty="0" smtClean="0">
                <a:solidFill>
                  <a:schemeClr val="tx1"/>
                </a:solidFill>
              </a:rPr>
              <a:t>have sinned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10244" name="Picture 4" descr="GP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7"/>
          <a:stretch/>
        </p:blipFill>
        <p:spPr bwMode="auto">
          <a:xfrm>
            <a:off x="5943600" y="3352800"/>
            <a:ext cx="1676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dirty="0" smtClean="0"/>
              <a:t>No. 3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66441" y="2489200"/>
            <a:ext cx="6905959" cy="3530600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Adam and Eve brought sin into the world.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Every person who has lived since then (except Jesus) has made the choice to sin.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You and I have chosen to sin.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435</TotalTime>
  <Words>768</Words>
  <Application>Microsoft Office PowerPoint</Application>
  <PresentationFormat>On-screen Show (4:3)</PresentationFormat>
  <Paragraphs>111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Tahoma</vt:lpstr>
      <vt:lpstr>Arial</vt:lpstr>
      <vt:lpstr>Wingdings</vt:lpstr>
      <vt:lpstr>Calibri</vt:lpstr>
      <vt:lpstr>Ion Boardroom</vt:lpstr>
      <vt:lpstr>God’s Eternal Plan</vt:lpstr>
      <vt:lpstr>God’s Eternal Plan</vt:lpstr>
      <vt:lpstr>God’s Eternal Plan</vt:lpstr>
      <vt:lpstr>No. 1</vt:lpstr>
      <vt:lpstr>No. 1</vt:lpstr>
      <vt:lpstr>No. 2</vt:lpstr>
      <vt:lpstr>No. 2</vt:lpstr>
      <vt:lpstr>No. 3</vt:lpstr>
      <vt:lpstr>No. 3</vt:lpstr>
      <vt:lpstr>No. 4</vt:lpstr>
      <vt:lpstr>No. 4</vt:lpstr>
      <vt:lpstr>No. 5</vt:lpstr>
      <vt:lpstr>No. 5</vt:lpstr>
      <vt:lpstr>No. 6</vt:lpstr>
      <vt:lpstr>No. 6</vt:lpstr>
      <vt:lpstr>No. 6</vt:lpstr>
      <vt:lpstr>No. 6</vt:lpstr>
      <vt:lpstr>No. 6</vt:lpstr>
      <vt:lpstr>No. 7</vt:lpstr>
      <vt:lpstr>No. 7</vt:lpstr>
      <vt:lpstr>No. 8</vt:lpstr>
      <vt:lpstr>No. 8</vt:lpstr>
      <vt:lpstr>No. 9</vt:lpstr>
      <vt:lpstr>No. 9</vt:lpstr>
      <vt:lpstr>No. 9</vt:lpstr>
      <vt:lpstr>No. 10</vt:lpstr>
      <vt:lpstr>No. 10</vt:lpstr>
      <vt:lpstr>God’s Eternal Plan</vt:lpstr>
      <vt:lpstr>God’s Eternal Plan</vt:lpstr>
      <vt:lpstr>Early Christians</vt:lpstr>
    </vt:vector>
  </TitlesOfParts>
  <Company>Okahoma Christian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Eternal Plan</dc:title>
  <dc:creator>stafford.north</dc:creator>
  <cp:lastModifiedBy>Kaye Wilkerson</cp:lastModifiedBy>
  <cp:revision>28</cp:revision>
  <dcterms:created xsi:type="dcterms:W3CDTF">2005-02-05T16:20:37Z</dcterms:created>
  <dcterms:modified xsi:type="dcterms:W3CDTF">2014-04-03T19:42:45Z</dcterms:modified>
</cp:coreProperties>
</file>